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4" r:id="rId4"/>
    <p:sldId id="285" r:id="rId5"/>
    <p:sldId id="287" r:id="rId6"/>
    <p:sldId id="286" r:id="rId7"/>
    <p:sldId id="288" r:id="rId8"/>
    <p:sldId id="291" r:id="rId9"/>
    <p:sldId id="258" r:id="rId10"/>
    <p:sldId id="261" r:id="rId11"/>
    <p:sldId id="276" r:id="rId12"/>
    <p:sldId id="260" r:id="rId13"/>
    <p:sldId id="277" r:id="rId14"/>
    <p:sldId id="263" r:id="rId15"/>
    <p:sldId id="278" r:id="rId16"/>
    <p:sldId id="262" r:id="rId17"/>
    <p:sldId id="279" r:id="rId18"/>
    <p:sldId id="270" r:id="rId19"/>
    <p:sldId id="267" r:id="rId20"/>
    <p:sldId id="271" r:id="rId21"/>
    <p:sldId id="269" r:id="rId22"/>
    <p:sldId id="272" r:id="rId23"/>
    <p:sldId id="273" r:id="rId24"/>
    <p:sldId id="274" r:id="rId25"/>
    <p:sldId id="280" r:id="rId26"/>
    <p:sldId id="281" r:id="rId27"/>
    <p:sldId id="289" r:id="rId28"/>
    <p:sldId id="290" r:id="rId29"/>
    <p:sldId id="275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ri\Google%20Drive\Unioeste\Anos\2022\Organiza&#231;&#227;o%20e%20Arquitetura%20de%20Computadores\Trabalhos\Trabalho%20304%20-%20Cache\Planilha%20-%20Copi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Tempo em segundo de execução - MAZZUCO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Plan1!$A$2</c:f>
              <c:strCache>
                <c:ptCount val="1"/>
                <c:pt idx="0">
                  <c:v>Multiplicação normal (PC - Mazzuco)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Plan1!$B$15:$K$15</c:f>
              <c:numCache>
                <c:formatCode>0.0</c:formatCode>
                <c:ptCount val="10"/>
                <c:pt idx="0">
                  <c:v>0.28050000000000003</c:v>
                </c:pt>
                <c:pt idx="1">
                  <c:v>2.5438000000000001</c:v>
                </c:pt>
                <c:pt idx="2">
                  <c:v>11.981499999999999</c:v>
                </c:pt>
                <c:pt idx="3">
                  <c:v>26.756800000000002</c:v>
                </c:pt>
                <c:pt idx="4">
                  <c:v>55.902400000000014</c:v>
                </c:pt>
                <c:pt idx="5">
                  <c:v>117.4825</c:v>
                </c:pt>
                <c:pt idx="6">
                  <c:v>207.90469999999999</c:v>
                </c:pt>
                <c:pt idx="7">
                  <c:v>383.66969999999998</c:v>
                </c:pt>
                <c:pt idx="8">
                  <c:v>638.35569999999996</c:v>
                </c:pt>
                <c:pt idx="9">
                  <c:v>906.38419999999996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0-4398-AACD-05E24179F7A1}"/>
            </c:ext>
          </c:extLst>
        </c:ser>
        <c:ser>
          <c:idx val="1"/>
          <c:order val="1"/>
          <c:tx>
            <c:strRef>
              <c:f>Plan1!$M$2</c:f>
              <c:strCache>
                <c:ptCount val="1"/>
                <c:pt idx="0">
                  <c:v>Multiplicação com M2 transposta (PC - Mazzuco)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Plan1!$N$15:$W$15</c:f>
              <c:numCache>
                <c:formatCode>0.0</c:formatCode>
                <c:ptCount val="10"/>
                <c:pt idx="0">
                  <c:v>0.16969999999999999</c:v>
                </c:pt>
                <c:pt idx="1">
                  <c:v>2.4628000000000001</c:v>
                </c:pt>
                <c:pt idx="2">
                  <c:v>11.8094</c:v>
                </c:pt>
                <c:pt idx="3">
                  <c:v>26.705899999999996</c:v>
                </c:pt>
                <c:pt idx="4">
                  <c:v>58.166400000000003</c:v>
                </c:pt>
                <c:pt idx="5">
                  <c:v>111.54379999999999</c:v>
                </c:pt>
                <c:pt idx="6">
                  <c:v>209.9153</c:v>
                </c:pt>
                <c:pt idx="7">
                  <c:v>369.38240000000002</c:v>
                </c:pt>
                <c:pt idx="8">
                  <c:v>600.38530000000003</c:v>
                </c:pt>
                <c:pt idx="9">
                  <c:v>877.98560000000009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00-4398-AACD-05E24179F7A1}"/>
            </c:ext>
          </c:extLst>
        </c:ser>
        <c:ser>
          <c:idx val="2"/>
          <c:order val="2"/>
          <c:tx>
            <c:strRef>
              <c:f>Plan1!$A$17</c:f>
              <c:strCache>
                <c:ptCount val="1"/>
                <c:pt idx="0">
                  <c:v>Multiplicação normal (PC - Mazzuco) - PERFORMANCE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Plan1!$B$30:$K$30</c:f>
              <c:numCache>
                <c:formatCode>0.0</c:formatCode>
                <c:ptCount val="10"/>
                <c:pt idx="0">
                  <c:v>0.10879999999999999</c:v>
                </c:pt>
                <c:pt idx="1">
                  <c:v>1.2873000000000001</c:v>
                </c:pt>
                <c:pt idx="2">
                  <c:v>5.0248999999999997</c:v>
                </c:pt>
                <c:pt idx="3">
                  <c:v>11.641300000000001</c:v>
                </c:pt>
                <c:pt idx="4">
                  <c:v>22.038899999999998</c:v>
                </c:pt>
                <c:pt idx="5">
                  <c:v>43.294629999999998</c:v>
                </c:pt>
                <c:pt idx="6">
                  <c:v>85.305299999999988</c:v>
                </c:pt>
                <c:pt idx="7">
                  <c:v>141.61240000000001</c:v>
                </c:pt>
                <c:pt idx="8">
                  <c:v>249.613</c:v>
                </c:pt>
                <c:pt idx="9">
                  <c:v>406.29770000000002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00-4398-AACD-05E24179F7A1}"/>
            </c:ext>
          </c:extLst>
        </c:ser>
        <c:ser>
          <c:idx val="3"/>
          <c:order val="3"/>
          <c:tx>
            <c:strRef>
              <c:f>Plan1!$M$17</c:f>
              <c:strCache>
                <c:ptCount val="1"/>
                <c:pt idx="0">
                  <c:v>Multiplicação com M2 transposta (PC - Mazzuco) - PERFORMANCE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Plan1!$N$30:$W$30</c:f>
              <c:numCache>
                <c:formatCode>0.0</c:formatCode>
                <c:ptCount val="10"/>
                <c:pt idx="0">
                  <c:v>0.10919999999999998</c:v>
                </c:pt>
                <c:pt idx="1">
                  <c:v>1.1864000000000001</c:v>
                </c:pt>
                <c:pt idx="2">
                  <c:v>4.9349000000000007</c:v>
                </c:pt>
                <c:pt idx="3">
                  <c:v>11.069200000000002</c:v>
                </c:pt>
                <c:pt idx="4">
                  <c:v>24.855300000000003</c:v>
                </c:pt>
                <c:pt idx="5">
                  <c:v>41.921499999999995</c:v>
                </c:pt>
                <c:pt idx="6">
                  <c:v>88.932199999999995</c:v>
                </c:pt>
                <c:pt idx="7">
                  <c:v>107.30000000000001</c:v>
                </c:pt>
                <c:pt idx="8">
                  <c:v>241.47330000000002</c:v>
                </c:pt>
                <c:pt idx="9">
                  <c:v>405.44909999999999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00-4398-AACD-05E24179F7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73480031"/>
        <c:axId val="1973482527"/>
      </c:barChart>
      <c:catAx>
        <c:axId val="1973480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73482527"/>
        <c:crosses val="autoZero"/>
        <c:auto val="1"/>
        <c:lblAlgn val="ctr"/>
        <c:lblOffset val="100"/>
        <c:noMultiLvlLbl val="0"/>
      </c:catAx>
      <c:valAx>
        <c:axId val="1973482527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Tempo</a:t>
                </a:r>
                <a:r>
                  <a:rPr lang="pt-BR" baseline="0"/>
                  <a:t> em segundo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crossAx val="19734800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400" b="0" i="0" u="none" strike="noStrike" baseline="0">
                <a:effectLst/>
              </a:rPr>
              <a:t>SpeedUp (PC - Heloisa)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Plan1!$Z$36</c:f>
              <c:strCache>
                <c:ptCount val="1"/>
                <c:pt idx="0">
                  <c:v>Normal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Plan1!$AA$35:$AJ$35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Plan1!$AA$36:$AJ$36</c:f>
              <c:numCache>
                <c:formatCode>0%</c:formatCode>
                <c:ptCount val="10"/>
                <c:pt idx="0">
                  <c:v>0.33746736292428198</c:v>
                </c:pt>
                <c:pt idx="1">
                  <c:v>0.32267960333880286</c:v>
                </c:pt>
                <c:pt idx="2">
                  <c:v>0.33518148457653602</c:v>
                </c:pt>
                <c:pt idx="3">
                  <c:v>0.33502823485074146</c:v>
                </c:pt>
                <c:pt idx="4">
                  <c:v>0.34266823384818185</c:v>
                </c:pt>
                <c:pt idx="5">
                  <c:v>0.37187385060457173</c:v>
                </c:pt>
                <c:pt idx="6">
                  <c:v>0.45980004773891775</c:v>
                </c:pt>
                <c:pt idx="7">
                  <c:v>0.63516184436779022</c:v>
                </c:pt>
                <c:pt idx="8">
                  <c:v>0.84955795827193759</c:v>
                </c:pt>
                <c:pt idx="9">
                  <c:v>0.93574389392301749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88-4822-ABFD-61A6871742EC}"/>
            </c:ext>
          </c:extLst>
        </c:ser>
        <c:ser>
          <c:idx val="1"/>
          <c:order val="1"/>
          <c:tx>
            <c:strRef>
              <c:f>Plan1!$Z$37</c:f>
              <c:strCache>
                <c:ptCount val="1"/>
                <c:pt idx="0">
                  <c:v>Performace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Plan1!$AA$35:$AJ$35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Plan1!$AA$37:$AJ$37</c:f>
              <c:numCache>
                <c:formatCode>0%</c:formatCode>
                <c:ptCount val="10"/>
                <c:pt idx="0">
                  <c:v>0.37213342599027105</c:v>
                </c:pt>
                <c:pt idx="1">
                  <c:v>0.3402201197142305</c:v>
                </c:pt>
                <c:pt idx="2">
                  <c:v>0.33801821249942982</c:v>
                </c:pt>
                <c:pt idx="3">
                  <c:v>0.3354837422435637</c:v>
                </c:pt>
                <c:pt idx="4">
                  <c:v>0.34146019618613099</c:v>
                </c:pt>
                <c:pt idx="5">
                  <c:v>0.35648846207754803</c:v>
                </c:pt>
                <c:pt idx="6">
                  <c:v>0.46211689713571424</c:v>
                </c:pt>
                <c:pt idx="7">
                  <c:v>0.67525505515912387</c:v>
                </c:pt>
                <c:pt idx="8">
                  <c:v>0.84348645067507522</c:v>
                </c:pt>
                <c:pt idx="9">
                  <c:v>0.92223507265556137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88-4822-ABFD-61A6871742E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smooth val="0"/>
        <c:axId val="980376095"/>
        <c:axId val="980376511"/>
      </c:lineChart>
      <c:catAx>
        <c:axId val="980376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0376511"/>
        <c:crosses val="autoZero"/>
        <c:auto val="1"/>
        <c:lblAlgn val="ctr"/>
        <c:lblOffset val="100"/>
        <c:noMultiLvlLbl val="0"/>
      </c:catAx>
      <c:valAx>
        <c:axId val="98037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037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Tempo em segundo de execução - HELOISA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Plan1!$Z$2</c:f>
              <c:strCache>
                <c:ptCount val="1"/>
                <c:pt idx="0">
                  <c:v>Multiplicação normal (PC - Heloisa)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Plan1!$AA$15:$AJ$15</c:f>
              <c:numCache>
                <c:formatCode>0.0</c:formatCode>
                <c:ptCount val="10"/>
                <c:pt idx="0">
                  <c:v>0.30640000000000001</c:v>
                </c:pt>
                <c:pt idx="1">
                  <c:v>2.8033999999999999</c:v>
                </c:pt>
                <c:pt idx="2">
                  <c:v>13.7615</c:v>
                </c:pt>
                <c:pt idx="3">
                  <c:v>32.902599999999993</c:v>
                </c:pt>
                <c:pt idx="4">
                  <c:v>60.567330000000005</c:v>
                </c:pt>
                <c:pt idx="5">
                  <c:v>121.2594</c:v>
                </c:pt>
                <c:pt idx="6">
                  <c:v>214.08109999999996</c:v>
                </c:pt>
                <c:pt idx="7">
                  <c:v>403.94980000000004</c:v>
                </c:pt>
                <c:pt idx="8">
                  <c:v>614.79489999999998</c:v>
                </c:pt>
                <c:pt idx="9">
                  <c:v>889.85939999999994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2-4B93-9DE3-5892ECB6252E}"/>
            </c:ext>
          </c:extLst>
        </c:ser>
        <c:ser>
          <c:idx val="1"/>
          <c:order val="1"/>
          <c:tx>
            <c:strRef>
              <c:f>Plan1!$AL$2</c:f>
              <c:strCache>
                <c:ptCount val="1"/>
                <c:pt idx="0">
                  <c:v>Multiplicação com M2 transposta (PC - Heloisa)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Plan1!$AM$15:$AV$15</c:f>
              <c:numCache>
                <c:formatCode>0.0</c:formatCode>
                <c:ptCount val="10"/>
                <c:pt idx="0">
                  <c:v>0.2878</c:v>
                </c:pt>
                <c:pt idx="1">
                  <c:v>2.5895000000000001</c:v>
                </c:pt>
                <c:pt idx="2">
                  <c:v>13.155800000000001</c:v>
                </c:pt>
                <c:pt idx="3">
                  <c:v>30.0718</c:v>
                </c:pt>
                <c:pt idx="4">
                  <c:v>60.626100000000001</c:v>
                </c:pt>
                <c:pt idx="5">
                  <c:v>117.7205</c:v>
                </c:pt>
                <c:pt idx="6">
                  <c:v>211.03339999999997</c:v>
                </c:pt>
                <c:pt idx="7">
                  <c:v>380.89800000000002</c:v>
                </c:pt>
                <c:pt idx="8">
                  <c:v>606.48040000000015</c:v>
                </c:pt>
                <c:pt idx="9">
                  <c:v>884.70859999999982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62-4B93-9DE3-5892ECB6252E}"/>
            </c:ext>
          </c:extLst>
        </c:ser>
        <c:ser>
          <c:idx val="2"/>
          <c:order val="2"/>
          <c:tx>
            <c:strRef>
              <c:f>Plan1!$Z$17</c:f>
              <c:strCache>
                <c:ptCount val="1"/>
                <c:pt idx="0">
                  <c:v>Multiplicação normal (PC - Heloisa) - PERFORMACE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Plan1!$AA$30:$AJ$30</c:f>
              <c:numCache>
                <c:formatCode>0.0</c:formatCode>
                <c:ptCount val="10"/>
                <c:pt idx="0">
                  <c:v>0.10340000000000001</c:v>
                </c:pt>
                <c:pt idx="1">
                  <c:v>0.90459999999999985</c:v>
                </c:pt>
                <c:pt idx="2">
                  <c:v>4.6126000000000005</c:v>
                </c:pt>
                <c:pt idx="3">
                  <c:v>11.023300000000003</c:v>
                </c:pt>
                <c:pt idx="4">
                  <c:v>20.7545</c:v>
                </c:pt>
                <c:pt idx="5">
                  <c:v>45.093200000000003</c:v>
                </c:pt>
                <c:pt idx="6">
                  <c:v>98.4345</c:v>
                </c:pt>
                <c:pt idx="7">
                  <c:v>256.57350000000002</c:v>
                </c:pt>
                <c:pt idx="8">
                  <c:v>522.3039</c:v>
                </c:pt>
                <c:pt idx="9">
                  <c:v>832.68050000000005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62-4B93-9DE3-5892ECB6252E}"/>
            </c:ext>
          </c:extLst>
        </c:ser>
        <c:ser>
          <c:idx val="3"/>
          <c:order val="3"/>
          <c:tx>
            <c:strRef>
              <c:f>Plan1!$AL$17</c:f>
              <c:strCache>
                <c:ptCount val="1"/>
                <c:pt idx="0">
                  <c:v>Multiplicação com M2 transposta (PC - Heloisa) - PERFORMACE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Plan1!$AM$30:$AV$30</c:f>
              <c:numCache>
                <c:formatCode>0.0</c:formatCode>
                <c:ptCount val="10"/>
                <c:pt idx="0">
                  <c:v>0.1071</c:v>
                </c:pt>
                <c:pt idx="1">
                  <c:v>0.88100000000000001</c:v>
                </c:pt>
                <c:pt idx="2">
                  <c:v>4.4468999999999994</c:v>
                </c:pt>
                <c:pt idx="3">
                  <c:v>10.088599999999998</c:v>
                </c:pt>
                <c:pt idx="4">
                  <c:v>20.7014</c:v>
                </c:pt>
                <c:pt idx="5">
                  <c:v>41.965999999999994</c:v>
                </c:pt>
                <c:pt idx="6">
                  <c:v>97.522100000000009</c:v>
                </c:pt>
                <c:pt idx="7">
                  <c:v>257.20329999999996</c:v>
                </c:pt>
                <c:pt idx="8">
                  <c:v>511.55799999999999</c:v>
                </c:pt>
                <c:pt idx="9">
                  <c:v>815.90929999999992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62-4B93-9DE3-5892ECB625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73480031"/>
        <c:axId val="1973482527"/>
      </c:barChart>
      <c:catAx>
        <c:axId val="1973480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73482527"/>
        <c:crosses val="autoZero"/>
        <c:auto val="1"/>
        <c:lblAlgn val="ctr"/>
        <c:lblOffset val="100"/>
        <c:noMultiLvlLbl val="0"/>
      </c:catAx>
      <c:valAx>
        <c:axId val="1973482527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Tempo</a:t>
                </a:r>
                <a:r>
                  <a:rPr lang="pt-BR" baseline="0"/>
                  <a:t> em segundo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crossAx val="19734800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Comparação</a:t>
            </a:r>
            <a:r>
              <a:rPr lang="pt-BR" baseline="0"/>
              <a:t> de tempo da multiplicação normal nos dois computadores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Plan1!$Z$17</c:f>
              <c:strCache>
                <c:ptCount val="1"/>
                <c:pt idx="0">
                  <c:v>Multiplicação normal (PC - Heloisa) - PERFORMACE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Plan1!$AA$30:$AJ$30</c:f>
              <c:numCache>
                <c:formatCode>0.0</c:formatCode>
                <c:ptCount val="10"/>
                <c:pt idx="0">
                  <c:v>0.10340000000000001</c:v>
                </c:pt>
                <c:pt idx="1">
                  <c:v>0.90459999999999985</c:v>
                </c:pt>
                <c:pt idx="2">
                  <c:v>4.6126000000000005</c:v>
                </c:pt>
                <c:pt idx="3">
                  <c:v>11.023300000000003</c:v>
                </c:pt>
                <c:pt idx="4">
                  <c:v>20.7545</c:v>
                </c:pt>
                <c:pt idx="5">
                  <c:v>45.093200000000003</c:v>
                </c:pt>
                <c:pt idx="6">
                  <c:v>98.4345</c:v>
                </c:pt>
                <c:pt idx="7">
                  <c:v>256.57350000000002</c:v>
                </c:pt>
                <c:pt idx="8">
                  <c:v>522.3039</c:v>
                </c:pt>
                <c:pt idx="9">
                  <c:v>832.68050000000005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6C-4B74-A7A2-E707F46FADF1}"/>
            </c:ext>
          </c:extLst>
        </c:ser>
        <c:ser>
          <c:idx val="1"/>
          <c:order val="1"/>
          <c:tx>
            <c:strRef>
              <c:f>Plan1!$A$17</c:f>
              <c:strCache>
                <c:ptCount val="1"/>
                <c:pt idx="0">
                  <c:v>Multiplicação normal (PC - Mazzuco) - PERFORMANCE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Plan1!$B$30:$K$30</c:f>
              <c:numCache>
                <c:formatCode>0.0</c:formatCode>
                <c:ptCount val="10"/>
                <c:pt idx="0">
                  <c:v>0.10879999999999999</c:v>
                </c:pt>
                <c:pt idx="1">
                  <c:v>1.2873000000000001</c:v>
                </c:pt>
                <c:pt idx="2">
                  <c:v>5.0248999999999997</c:v>
                </c:pt>
                <c:pt idx="3">
                  <c:v>11.641300000000001</c:v>
                </c:pt>
                <c:pt idx="4">
                  <c:v>22.038899999999998</c:v>
                </c:pt>
                <c:pt idx="5">
                  <c:v>43.294629999999998</c:v>
                </c:pt>
                <c:pt idx="6">
                  <c:v>85.305299999999988</c:v>
                </c:pt>
                <c:pt idx="7">
                  <c:v>141.61240000000001</c:v>
                </c:pt>
                <c:pt idx="8">
                  <c:v>249.613</c:v>
                </c:pt>
                <c:pt idx="9">
                  <c:v>406.29770000000002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6C-4B74-A7A2-E707F46FADF1}"/>
            </c:ext>
          </c:extLst>
        </c:ser>
        <c:ser>
          <c:idx val="2"/>
          <c:order val="2"/>
          <c:tx>
            <c:strRef>
              <c:f>Plan1!$Z$2</c:f>
              <c:strCache>
                <c:ptCount val="1"/>
                <c:pt idx="0">
                  <c:v>Multiplicação normal (PC - Heloisa)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Plan1!$AA$15:$AJ$15</c:f>
              <c:numCache>
                <c:formatCode>0.0</c:formatCode>
                <c:ptCount val="10"/>
                <c:pt idx="0">
                  <c:v>0.30640000000000001</c:v>
                </c:pt>
                <c:pt idx="1">
                  <c:v>2.8033999999999999</c:v>
                </c:pt>
                <c:pt idx="2">
                  <c:v>13.7615</c:v>
                </c:pt>
                <c:pt idx="3">
                  <c:v>32.902599999999993</c:v>
                </c:pt>
                <c:pt idx="4">
                  <c:v>60.567330000000005</c:v>
                </c:pt>
                <c:pt idx="5">
                  <c:v>121.2594</c:v>
                </c:pt>
                <c:pt idx="6">
                  <c:v>214.08109999999996</c:v>
                </c:pt>
                <c:pt idx="7">
                  <c:v>403.94980000000004</c:v>
                </c:pt>
                <c:pt idx="8">
                  <c:v>614.79489999999998</c:v>
                </c:pt>
                <c:pt idx="9">
                  <c:v>889.85939999999994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6C-4B74-A7A2-E707F46FADF1}"/>
            </c:ext>
          </c:extLst>
        </c:ser>
        <c:ser>
          <c:idx val="0"/>
          <c:order val="3"/>
          <c:tx>
            <c:strRef>
              <c:f>Plan1!$A$2</c:f>
              <c:strCache>
                <c:ptCount val="1"/>
                <c:pt idx="0">
                  <c:v>Multiplicação normal (PC - Mazzuco)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Plan1!$B$15:$K$15</c:f>
              <c:numCache>
                <c:formatCode>0.0</c:formatCode>
                <c:ptCount val="10"/>
                <c:pt idx="0">
                  <c:v>0.28050000000000003</c:v>
                </c:pt>
                <c:pt idx="1">
                  <c:v>2.5438000000000001</c:v>
                </c:pt>
                <c:pt idx="2">
                  <c:v>11.981499999999999</c:v>
                </c:pt>
                <c:pt idx="3">
                  <c:v>26.756800000000002</c:v>
                </c:pt>
                <c:pt idx="4">
                  <c:v>55.902400000000014</c:v>
                </c:pt>
                <c:pt idx="5">
                  <c:v>117.4825</c:v>
                </c:pt>
                <c:pt idx="6">
                  <c:v>207.90469999999999</c:v>
                </c:pt>
                <c:pt idx="7">
                  <c:v>383.66969999999998</c:v>
                </c:pt>
                <c:pt idx="8">
                  <c:v>638.35569999999996</c:v>
                </c:pt>
                <c:pt idx="9">
                  <c:v>906.38419999999996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6C-4B74-A7A2-E707F46FAD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25867728"/>
        <c:axId val="1725862320"/>
      </c:barChart>
      <c:catAx>
        <c:axId val="1725867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Execuções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862320"/>
        <c:crosses val="autoZero"/>
        <c:auto val="1"/>
        <c:lblAlgn val="ctr"/>
        <c:lblOffset val="100"/>
        <c:noMultiLvlLbl val="0"/>
      </c:catAx>
      <c:valAx>
        <c:axId val="172586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Valor</a:t>
                </a:r>
                <a:r>
                  <a:rPr lang="pt-BR" baseline="0"/>
                  <a:t> em segundos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86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Comparação</a:t>
            </a:r>
            <a:r>
              <a:rPr lang="pt-BR" baseline="0"/>
              <a:t> de tempo da multiplicação com M2 transposta nos dois computadores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Plan1!$AL$17</c:f>
              <c:strCache>
                <c:ptCount val="1"/>
                <c:pt idx="0">
                  <c:v>Multiplicação com M2 transposta (PC - Heloisa) - PERFORMACE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Plan1!$AM$30:$AV$30</c:f>
              <c:numCache>
                <c:formatCode>0.0</c:formatCode>
                <c:ptCount val="10"/>
                <c:pt idx="0">
                  <c:v>0.1071</c:v>
                </c:pt>
                <c:pt idx="1">
                  <c:v>0.88100000000000001</c:v>
                </c:pt>
                <c:pt idx="2">
                  <c:v>4.4468999999999994</c:v>
                </c:pt>
                <c:pt idx="3">
                  <c:v>10.088599999999998</c:v>
                </c:pt>
                <c:pt idx="4">
                  <c:v>20.7014</c:v>
                </c:pt>
                <c:pt idx="5">
                  <c:v>41.965999999999994</c:v>
                </c:pt>
                <c:pt idx="6">
                  <c:v>97.522100000000009</c:v>
                </c:pt>
                <c:pt idx="7">
                  <c:v>257.20329999999996</c:v>
                </c:pt>
                <c:pt idx="8">
                  <c:v>511.55799999999999</c:v>
                </c:pt>
                <c:pt idx="9">
                  <c:v>815.90929999999992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0-4D34-8450-1C50D9193D24}"/>
            </c:ext>
          </c:extLst>
        </c:ser>
        <c:ser>
          <c:idx val="1"/>
          <c:order val="1"/>
          <c:tx>
            <c:strRef>
              <c:f>Plan1!$M$17</c:f>
              <c:strCache>
                <c:ptCount val="1"/>
                <c:pt idx="0">
                  <c:v>Multiplicação com M2 transposta (PC - Mazzuco) - PERFORMANCE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Plan1!$N$30:$W$30</c:f>
              <c:numCache>
                <c:formatCode>0.0</c:formatCode>
                <c:ptCount val="10"/>
                <c:pt idx="0">
                  <c:v>0.10919999999999998</c:v>
                </c:pt>
                <c:pt idx="1">
                  <c:v>1.1864000000000001</c:v>
                </c:pt>
                <c:pt idx="2">
                  <c:v>4.9349000000000007</c:v>
                </c:pt>
                <c:pt idx="3">
                  <c:v>11.069200000000002</c:v>
                </c:pt>
                <c:pt idx="4">
                  <c:v>24.855300000000003</c:v>
                </c:pt>
                <c:pt idx="5">
                  <c:v>41.921499999999995</c:v>
                </c:pt>
                <c:pt idx="6">
                  <c:v>88.932199999999995</c:v>
                </c:pt>
                <c:pt idx="7">
                  <c:v>107.30000000000001</c:v>
                </c:pt>
                <c:pt idx="8">
                  <c:v>241.47330000000002</c:v>
                </c:pt>
                <c:pt idx="9">
                  <c:v>405.44909999999999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30-4D34-8450-1C50D9193D24}"/>
            </c:ext>
          </c:extLst>
        </c:ser>
        <c:ser>
          <c:idx val="2"/>
          <c:order val="2"/>
          <c:tx>
            <c:strRef>
              <c:f>Plan1!$AL$2</c:f>
              <c:strCache>
                <c:ptCount val="1"/>
                <c:pt idx="0">
                  <c:v>Multiplicação com M2 transposta (PC - Heloisa)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Plan1!$AM$15:$AV$15</c:f>
              <c:numCache>
                <c:formatCode>0.0</c:formatCode>
                <c:ptCount val="10"/>
                <c:pt idx="0">
                  <c:v>0.2878</c:v>
                </c:pt>
                <c:pt idx="1">
                  <c:v>2.5895000000000001</c:v>
                </c:pt>
                <c:pt idx="2">
                  <c:v>13.155800000000001</c:v>
                </c:pt>
                <c:pt idx="3">
                  <c:v>30.0718</c:v>
                </c:pt>
                <c:pt idx="4">
                  <c:v>60.626100000000001</c:v>
                </c:pt>
                <c:pt idx="5">
                  <c:v>117.7205</c:v>
                </c:pt>
                <c:pt idx="6">
                  <c:v>211.03339999999997</c:v>
                </c:pt>
                <c:pt idx="7">
                  <c:v>380.89800000000002</c:v>
                </c:pt>
                <c:pt idx="8">
                  <c:v>606.48040000000015</c:v>
                </c:pt>
                <c:pt idx="9">
                  <c:v>884.70859999999982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30-4D34-8450-1C50D9193D24}"/>
            </c:ext>
          </c:extLst>
        </c:ser>
        <c:ser>
          <c:idx val="0"/>
          <c:order val="3"/>
          <c:tx>
            <c:strRef>
              <c:f>Plan1!$M$2</c:f>
              <c:strCache>
                <c:ptCount val="1"/>
                <c:pt idx="0">
                  <c:v>Multiplicação com M2 transposta (PC - Mazzuco)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Plan1!$N$15:$W$15</c:f>
              <c:numCache>
                <c:formatCode>0.0</c:formatCode>
                <c:ptCount val="10"/>
                <c:pt idx="0">
                  <c:v>0.16969999999999999</c:v>
                </c:pt>
                <c:pt idx="1">
                  <c:v>2.4628000000000001</c:v>
                </c:pt>
                <c:pt idx="2">
                  <c:v>11.8094</c:v>
                </c:pt>
                <c:pt idx="3">
                  <c:v>26.705899999999996</c:v>
                </c:pt>
                <c:pt idx="4">
                  <c:v>58.166400000000003</c:v>
                </c:pt>
                <c:pt idx="5">
                  <c:v>111.54379999999999</c:v>
                </c:pt>
                <c:pt idx="6">
                  <c:v>209.9153</c:v>
                </c:pt>
                <c:pt idx="7">
                  <c:v>369.38240000000002</c:v>
                </c:pt>
                <c:pt idx="8">
                  <c:v>600.38530000000003</c:v>
                </c:pt>
                <c:pt idx="9">
                  <c:v>877.98560000000009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30-4D34-8450-1C50D9193D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25867728"/>
        <c:axId val="1725862320"/>
      </c:barChart>
      <c:catAx>
        <c:axId val="1725867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Execuções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862320"/>
        <c:crosses val="autoZero"/>
        <c:auto val="1"/>
        <c:lblAlgn val="ctr"/>
        <c:lblOffset val="100"/>
        <c:noMultiLvlLbl val="0"/>
      </c:catAx>
      <c:valAx>
        <c:axId val="1725862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Valor</a:t>
                </a:r>
                <a:r>
                  <a:rPr lang="pt-BR" baseline="0"/>
                  <a:t> em segundos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86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Plan1!$A$2</c:f>
              <c:strCache>
                <c:ptCount val="1"/>
                <c:pt idx="0">
                  <c:v>Multiplicação normal (PC - Mazzuco)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Plan1!$N$14:$W$14</c:f>
              <c:numCache>
                <c:formatCode>0.00</c:formatCode>
                <c:ptCount val="10"/>
                <c:pt idx="0">
                  <c:v>1.6969999999999999E-2</c:v>
                </c:pt>
                <c:pt idx="1">
                  <c:v>0.24628</c:v>
                </c:pt>
                <c:pt idx="2">
                  <c:v>1.1809400000000001</c:v>
                </c:pt>
                <c:pt idx="3">
                  <c:v>2.6705899999999998</c:v>
                </c:pt>
                <c:pt idx="4">
                  <c:v>5.8166400000000005</c:v>
                </c:pt>
                <c:pt idx="5">
                  <c:v>11.15438</c:v>
                </c:pt>
                <c:pt idx="6">
                  <c:v>20.991530000000001</c:v>
                </c:pt>
                <c:pt idx="7">
                  <c:v>36.93824</c:v>
                </c:pt>
                <c:pt idx="8">
                  <c:v>60.038530000000002</c:v>
                </c:pt>
                <c:pt idx="9">
                  <c:v>87.798560000000009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60D-415B-9D3C-8E6DACDB314B}"/>
            </c:ext>
          </c:extLst>
        </c:ser>
        <c:ser>
          <c:idx val="1"/>
          <c:order val="1"/>
          <c:tx>
            <c:strRef>
              <c:f>Plan1!$A$17</c:f>
              <c:strCache>
                <c:ptCount val="1"/>
                <c:pt idx="0">
                  <c:v>Multiplicação normal (PC - Mazzuco) - PERFORMANCE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Plan1!$B$18:$K$18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Plan1!$B$29:$K$29</c:f>
              <c:numCache>
                <c:formatCode>0.00</c:formatCode>
                <c:ptCount val="10"/>
                <c:pt idx="0">
                  <c:v>1.0879999999999999E-2</c:v>
                </c:pt>
                <c:pt idx="1">
                  <c:v>0.12873000000000001</c:v>
                </c:pt>
                <c:pt idx="2">
                  <c:v>0.50248999999999999</c:v>
                </c:pt>
                <c:pt idx="3">
                  <c:v>1.1641300000000001</c:v>
                </c:pt>
                <c:pt idx="4">
                  <c:v>2.2038899999999999</c:v>
                </c:pt>
                <c:pt idx="5">
                  <c:v>4.3294629999999996</c:v>
                </c:pt>
                <c:pt idx="6">
                  <c:v>8.5305299999999988</c:v>
                </c:pt>
                <c:pt idx="7">
                  <c:v>14.161240000000001</c:v>
                </c:pt>
                <c:pt idx="8">
                  <c:v>24.961300000000001</c:v>
                </c:pt>
                <c:pt idx="9">
                  <c:v>40.629770000000001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60D-415B-9D3C-8E6DACDB3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144480"/>
        <c:axId val="1618135744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Plan1!$M$2</c15:sqref>
                        </c15:formulaRef>
                      </c:ext>
                    </c:extLst>
                    <c:strCache>
                      <c:ptCount val="1"/>
                      <c:pt idx="0">
                        <c:v>Multiplicação com M2 transposta (PC - Mazzuco)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Plan1!$N$14:$W$14</c15:sqref>
                        </c15:formulaRef>
                      </c:ext>
                    </c:extLst>
                    <c:numCache>
                      <c:formatCode>0.00</c:formatCode>
                      <c:ptCount val="10"/>
                      <c:pt idx="0">
                        <c:v>1.6969999999999999E-2</c:v>
                      </c:pt>
                      <c:pt idx="1">
                        <c:v>0.24628</c:v>
                      </c:pt>
                      <c:pt idx="2">
                        <c:v>1.1809400000000001</c:v>
                      </c:pt>
                      <c:pt idx="3">
                        <c:v>2.6705899999999998</c:v>
                      </c:pt>
                      <c:pt idx="4">
                        <c:v>5.8166400000000005</c:v>
                      </c:pt>
                      <c:pt idx="5">
                        <c:v>11.15438</c:v>
                      </c:pt>
                      <c:pt idx="6">
                        <c:v>20.991530000000001</c:v>
                      </c:pt>
                      <c:pt idx="7">
                        <c:v>36.93824</c:v>
                      </c:pt>
                      <c:pt idx="8">
                        <c:v>60.038530000000002</c:v>
                      </c:pt>
                      <c:pt idx="9">
                        <c:v>87.798560000000009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Plan1!$N$3:$W$3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200</c:v>
                      </c:pt>
                      <c:pt idx="1">
                        <c:v>400</c:v>
                      </c:pt>
                      <c:pt idx="2">
                        <c:v>600</c:v>
                      </c:pt>
                      <c:pt idx="3">
                        <c:v>800</c:v>
                      </c:pt>
                      <c:pt idx="4">
                        <c:v>1000</c:v>
                      </c:pt>
                      <c:pt idx="5">
                        <c:v>1200</c:v>
                      </c:pt>
                      <c:pt idx="6">
                        <c:v>1400</c:v>
                      </c:pt>
                      <c:pt idx="7">
                        <c:v>1600</c:v>
                      </c:pt>
                      <c:pt idx="8">
                        <c:v>1800</c:v>
                      </c:pt>
                      <c:pt idx="9">
                        <c:v>2000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4-B60D-415B-9D3C-8E6DACDB314B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Plan1!$M$17</c15:sqref>
                        </c15:formulaRef>
                      </c:ext>
                    </c:extLst>
                    <c:strCache>
                      <c:ptCount val="1"/>
                      <c:pt idx="0">
                        <c:v>Multiplicação com M2 transposta (PC - Mazzuco) - PERFORMANCE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Plan1!$N$29:$W$29</c15:sqref>
                        </c15:formulaRef>
                      </c:ext>
                    </c:extLst>
                    <c:numCache>
                      <c:formatCode>0.00</c:formatCode>
                      <c:ptCount val="10"/>
                      <c:pt idx="0">
                        <c:v>1.0919999999999997E-2</c:v>
                      </c:pt>
                      <c:pt idx="1">
                        <c:v>0.11864000000000001</c:v>
                      </c:pt>
                      <c:pt idx="2">
                        <c:v>0.4934900000000001</c:v>
                      </c:pt>
                      <c:pt idx="3">
                        <c:v>1.1069200000000001</c:v>
                      </c:pt>
                      <c:pt idx="4">
                        <c:v>2.4855300000000002</c:v>
                      </c:pt>
                      <c:pt idx="5">
                        <c:v>4.1921499999999998</c:v>
                      </c:pt>
                      <c:pt idx="6">
                        <c:v>8.8932199999999995</c:v>
                      </c:pt>
                      <c:pt idx="7">
                        <c:v>10.73</c:v>
                      </c:pt>
                      <c:pt idx="8">
                        <c:v>24.147330000000004</c:v>
                      </c:pt>
                      <c:pt idx="9">
                        <c:v>40.544910000000002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Plan1!$N$18:$W$18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200</c:v>
                      </c:pt>
                      <c:pt idx="1">
                        <c:v>400</c:v>
                      </c:pt>
                      <c:pt idx="2">
                        <c:v>600</c:v>
                      </c:pt>
                      <c:pt idx="3">
                        <c:v>800</c:v>
                      </c:pt>
                      <c:pt idx="4">
                        <c:v>1000</c:v>
                      </c:pt>
                      <c:pt idx="5">
                        <c:v>1200</c:v>
                      </c:pt>
                      <c:pt idx="6">
                        <c:v>1400</c:v>
                      </c:pt>
                      <c:pt idx="7">
                        <c:v>1600</c:v>
                      </c:pt>
                      <c:pt idx="8">
                        <c:v>1800</c:v>
                      </c:pt>
                      <c:pt idx="9">
                        <c:v>2000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60D-415B-9D3C-8E6DACDB314B}"/>
                  </c:ext>
                </c:extLst>
              </c15:ser>
            </c15:filteredScatterSeries>
          </c:ext>
        </c:extLst>
      </c:scatterChart>
      <c:valAx>
        <c:axId val="1618144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135744"/>
        <c:crosses val="autoZero"/>
        <c:crossBetween val="midCat"/>
      </c:valAx>
      <c:valAx>
        <c:axId val="161813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144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Plan1!$M$2</c:f>
              <c:strCache>
                <c:ptCount val="1"/>
                <c:pt idx="0">
                  <c:v>Multiplicação com M2 transposta (PC - Mazzuco)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Plan1!$N$3:$W$3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Plan1!$N$14:$W$14</c:f>
              <c:numCache>
                <c:formatCode>0.00</c:formatCode>
                <c:ptCount val="10"/>
                <c:pt idx="0">
                  <c:v>1.6969999999999999E-2</c:v>
                </c:pt>
                <c:pt idx="1">
                  <c:v>0.24628</c:v>
                </c:pt>
                <c:pt idx="2">
                  <c:v>1.1809400000000001</c:v>
                </c:pt>
                <c:pt idx="3">
                  <c:v>2.6705899999999998</c:v>
                </c:pt>
                <c:pt idx="4">
                  <c:v>5.8166400000000005</c:v>
                </c:pt>
                <c:pt idx="5">
                  <c:v>11.15438</c:v>
                </c:pt>
                <c:pt idx="6">
                  <c:v>20.991530000000001</c:v>
                </c:pt>
                <c:pt idx="7">
                  <c:v>36.93824</c:v>
                </c:pt>
                <c:pt idx="8">
                  <c:v>60.038530000000002</c:v>
                </c:pt>
                <c:pt idx="9">
                  <c:v>87.798560000000009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335-43CF-AA2B-181967AF4D44}"/>
            </c:ext>
          </c:extLst>
        </c:ser>
        <c:ser>
          <c:idx val="1"/>
          <c:order val="1"/>
          <c:tx>
            <c:strRef>
              <c:f>Plan1!$M$17</c:f>
              <c:strCache>
                <c:ptCount val="1"/>
                <c:pt idx="0">
                  <c:v>Multiplicação com M2 transposta (PC - Mazzuco) - PERFORMANCE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Plan1!$N$18:$W$18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Plan1!$N$29:$W$29</c:f>
              <c:numCache>
                <c:formatCode>0.00</c:formatCode>
                <c:ptCount val="10"/>
                <c:pt idx="0">
                  <c:v>1.0919999999999997E-2</c:v>
                </c:pt>
                <c:pt idx="1">
                  <c:v>0.11864000000000001</c:v>
                </c:pt>
                <c:pt idx="2">
                  <c:v>0.4934900000000001</c:v>
                </c:pt>
                <c:pt idx="3">
                  <c:v>1.1069200000000001</c:v>
                </c:pt>
                <c:pt idx="4">
                  <c:v>2.4855300000000002</c:v>
                </c:pt>
                <c:pt idx="5">
                  <c:v>4.1921499999999998</c:v>
                </c:pt>
                <c:pt idx="6">
                  <c:v>8.8932199999999995</c:v>
                </c:pt>
                <c:pt idx="7">
                  <c:v>10.73</c:v>
                </c:pt>
                <c:pt idx="8">
                  <c:v>24.147330000000004</c:v>
                </c:pt>
                <c:pt idx="9">
                  <c:v>40.544910000000002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335-43CF-AA2B-181967AF4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145728"/>
        <c:axId val="1618139072"/>
      </c:scatterChart>
      <c:valAx>
        <c:axId val="1618145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139072"/>
        <c:crosses val="autoZero"/>
        <c:crossBetween val="midCat"/>
      </c:valAx>
      <c:valAx>
        <c:axId val="161813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145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Plan1!$Z$2</c:f>
              <c:strCache>
                <c:ptCount val="1"/>
                <c:pt idx="0">
                  <c:v>Multiplicação normal (PC - Heloisa)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Plan1!$AA$3:$AJ$3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Plan1!$AA$14:$AJ$14</c:f>
              <c:numCache>
                <c:formatCode>0.00</c:formatCode>
                <c:ptCount val="10"/>
                <c:pt idx="0">
                  <c:v>3.0640000000000001E-2</c:v>
                </c:pt>
                <c:pt idx="1">
                  <c:v>0.28033999999999998</c:v>
                </c:pt>
                <c:pt idx="2">
                  <c:v>1.37615</c:v>
                </c:pt>
                <c:pt idx="3">
                  <c:v>3.2902599999999991</c:v>
                </c:pt>
                <c:pt idx="4">
                  <c:v>6.0567330000000004</c:v>
                </c:pt>
                <c:pt idx="5">
                  <c:v>12.12594</c:v>
                </c:pt>
                <c:pt idx="6">
                  <c:v>21.408109999999997</c:v>
                </c:pt>
                <c:pt idx="7">
                  <c:v>40.394980000000004</c:v>
                </c:pt>
                <c:pt idx="8">
                  <c:v>61.479489999999998</c:v>
                </c:pt>
                <c:pt idx="9">
                  <c:v>88.985939999999999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DA7-4A25-88F0-2574950D8C29}"/>
            </c:ext>
          </c:extLst>
        </c:ser>
        <c:ser>
          <c:idx val="1"/>
          <c:order val="1"/>
          <c:tx>
            <c:strRef>
              <c:f>Plan1!$Z$17</c:f>
              <c:strCache>
                <c:ptCount val="1"/>
                <c:pt idx="0">
                  <c:v>Multiplicação normal (PC - Heloisa) - PERFORMACE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Plan1!$AA$18:$AJ$18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Plan1!$AA$29:$AJ$29</c:f>
              <c:numCache>
                <c:formatCode>#,##0.00</c:formatCode>
                <c:ptCount val="10"/>
                <c:pt idx="0">
                  <c:v>1.034E-2</c:v>
                </c:pt>
                <c:pt idx="1">
                  <c:v>9.0459999999999985E-2</c:v>
                </c:pt>
                <c:pt idx="2">
                  <c:v>0.46126000000000006</c:v>
                </c:pt>
                <c:pt idx="3">
                  <c:v>1.1023300000000003</c:v>
                </c:pt>
                <c:pt idx="4">
                  <c:v>2.07545</c:v>
                </c:pt>
                <c:pt idx="5">
                  <c:v>4.5093200000000007</c:v>
                </c:pt>
                <c:pt idx="6">
                  <c:v>9.8434500000000007</c:v>
                </c:pt>
                <c:pt idx="7">
                  <c:v>25.657350000000001</c:v>
                </c:pt>
                <c:pt idx="8">
                  <c:v>52.23039</c:v>
                </c:pt>
                <c:pt idx="9">
                  <c:v>83.268050000000002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DA7-4A25-88F0-2574950D8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501632"/>
        <c:axId val="1767502464"/>
      </c:scatterChart>
      <c:valAx>
        <c:axId val="176750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67502464"/>
        <c:crosses val="autoZero"/>
        <c:crossBetween val="midCat"/>
      </c:valAx>
      <c:valAx>
        <c:axId val="17675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67501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Plan1!$AL$2</c:f>
              <c:strCache>
                <c:ptCount val="1"/>
                <c:pt idx="0">
                  <c:v>Multiplicação com M2 transposta (PC - Heloisa)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Plan1!$AM$3:$AV$3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Plan1!$AM$14:$AV$14</c:f>
              <c:numCache>
                <c:formatCode>0.00</c:formatCode>
                <c:ptCount val="10"/>
                <c:pt idx="0">
                  <c:v>2.878E-2</c:v>
                </c:pt>
                <c:pt idx="1">
                  <c:v>0.25895000000000001</c:v>
                </c:pt>
                <c:pt idx="2">
                  <c:v>1.3155800000000002</c:v>
                </c:pt>
                <c:pt idx="3">
                  <c:v>3.00718</c:v>
                </c:pt>
                <c:pt idx="4">
                  <c:v>6.0626100000000003</c:v>
                </c:pt>
                <c:pt idx="5">
                  <c:v>11.77205</c:v>
                </c:pt>
                <c:pt idx="6">
                  <c:v>21.103339999999996</c:v>
                </c:pt>
                <c:pt idx="7">
                  <c:v>38.089800000000004</c:v>
                </c:pt>
                <c:pt idx="8">
                  <c:v>60.648040000000016</c:v>
                </c:pt>
                <c:pt idx="9">
                  <c:v>88.470859999999988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0A2-4CDB-BD20-5E4BA2D81AD5}"/>
            </c:ext>
          </c:extLst>
        </c:ser>
        <c:ser>
          <c:idx val="1"/>
          <c:order val="1"/>
          <c:tx>
            <c:strRef>
              <c:f>Plan1!$AL$17</c:f>
              <c:strCache>
                <c:ptCount val="1"/>
                <c:pt idx="0">
                  <c:v>Multiplicação com M2 transposta (PC - Heloisa) - PERFORMACE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Plan1!$AM$18:$AV$18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xVal>
          <c:yVal>
            <c:numRef>
              <c:f>Plan1!$AM$29:$AV$29</c:f>
              <c:numCache>
                <c:formatCode>0.00</c:formatCode>
                <c:ptCount val="10"/>
                <c:pt idx="0">
                  <c:v>1.0710000000000001E-2</c:v>
                </c:pt>
                <c:pt idx="1">
                  <c:v>8.8099999999999998E-2</c:v>
                </c:pt>
                <c:pt idx="2">
                  <c:v>0.44468999999999992</c:v>
                </c:pt>
                <c:pt idx="3">
                  <c:v>1.0088599999999999</c:v>
                </c:pt>
                <c:pt idx="4">
                  <c:v>2.0701399999999999</c:v>
                </c:pt>
                <c:pt idx="5">
                  <c:v>4.1965999999999992</c:v>
                </c:pt>
                <c:pt idx="6">
                  <c:v>9.7522100000000016</c:v>
                </c:pt>
                <c:pt idx="7">
                  <c:v>25.720329999999997</c:v>
                </c:pt>
                <c:pt idx="8">
                  <c:v>51.155799999999999</c:v>
                </c:pt>
                <c:pt idx="9">
                  <c:v>81.590929999999986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0A2-4CDB-BD20-5E4BA2D81A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5466000"/>
        <c:axId val="1055460592"/>
      </c:scatterChart>
      <c:valAx>
        <c:axId val="105546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55460592"/>
        <c:crosses val="autoZero"/>
        <c:crossBetween val="midCat"/>
      </c:valAx>
      <c:valAx>
        <c:axId val="105546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Média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55466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SpeedUp</a:t>
            </a:r>
            <a:r>
              <a:rPr lang="pt-BR" baseline="0"/>
              <a:t> (PC - Mazzuco)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Plan1!$A$36</c:f>
              <c:strCache>
                <c:ptCount val="1"/>
                <c:pt idx="0">
                  <c:v>Normal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691F-4EBF-B7DE-04054DFE30C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91F-4EBF-B7DE-04054DFE3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Plan1!$B$35:$K$35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Plan1!$B$36:$K$36</c:f>
              <c:numCache>
                <c:formatCode>0%</c:formatCode>
                <c:ptCount val="10"/>
                <c:pt idx="0">
                  <c:v>0.38787878787878782</c:v>
                </c:pt>
                <c:pt idx="1">
                  <c:v>0.50605393505778762</c:v>
                </c:pt>
                <c:pt idx="2">
                  <c:v>0.41938822351124655</c:v>
                </c:pt>
                <c:pt idx="3">
                  <c:v>0.43507818573222506</c:v>
                </c:pt>
                <c:pt idx="4">
                  <c:v>0.39423888777583777</c:v>
                </c:pt>
                <c:pt idx="5">
                  <c:v>0.36851982210116396</c:v>
                </c:pt>
                <c:pt idx="6">
                  <c:v>0.41030962743987986</c:v>
                </c:pt>
                <c:pt idx="7">
                  <c:v>0.36909977514513143</c:v>
                </c:pt>
                <c:pt idx="8">
                  <c:v>0.39102494111041858</c:v>
                </c:pt>
                <c:pt idx="9">
                  <c:v>0.44826211666090388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1F-4EBF-B7DE-04054DFE30CA}"/>
            </c:ext>
          </c:extLst>
        </c:ser>
        <c:ser>
          <c:idx val="1"/>
          <c:order val="1"/>
          <c:tx>
            <c:strRef>
              <c:f>Plan1!$A$37</c:f>
              <c:strCache>
                <c:ptCount val="1"/>
                <c:pt idx="0">
                  <c:v>Performace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91F-4EBF-B7DE-04054DFE30C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91F-4EBF-B7DE-04054DFE3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Plan1!$B$35:$K$35</c:f>
              <c:numCache>
                <c:formatCode>General</c:formatCode>
                <c:ptCount val="1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</c:numCache>
            </c:numRef>
          </c:cat>
          <c:val>
            <c:numRef>
              <c:f>Plan1!$B$37:$K$37</c:f>
              <c:numCache>
                <c:formatCode>0%</c:formatCode>
                <c:ptCount val="10"/>
                <c:pt idx="0">
                  <c:v>0.64348850913376532</c:v>
                </c:pt>
                <c:pt idx="1">
                  <c:v>0.48172811434140006</c:v>
                </c:pt>
                <c:pt idx="2">
                  <c:v>0.4178789777634766</c:v>
                </c:pt>
                <c:pt idx="3">
                  <c:v>0.41448518866617495</c:v>
                </c:pt>
                <c:pt idx="4">
                  <c:v>0.42731370688232384</c:v>
                </c:pt>
                <c:pt idx="5">
                  <c:v>0.37582994303582984</c:v>
                </c:pt>
                <c:pt idx="6">
                  <c:v>0.42365754187522298</c:v>
                </c:pt>
                <c:pt idx="7">
                  <c:v>0.29048487421165708</c:v>
                </c:pt>
                <c:pt idx="8">
                  <c:v>0.40219722235038069</c:v>
                </c:pt>
                <c:pt idx="9">
                  <c:v>0.46179470369445691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1F-4EBF-B7DE-04054DFE30C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smooth val="0"/>
        <c:axId val="1186596207"/>
        <c:axId val="1186606191"/>
      </c:lineChart>
      <c:catAx>
        <c:axId val="1186596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86606191"/>
        <c:crosses val="autoZero"/>
        <c:auto val="1"/>
        <c:lblAlgn val="ctr"/>
        <c:lblOffset val="100"/>
        <c:noMultiLvlLbl val="0"/>
      </c:catAx>
      <c:valAx>
        <c:axId val="118660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86596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34C6C-7FE0-4C41-BEC7-DFD0F3AFBFBC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97244-24E8-4105-8295-A3B3764EF1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15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sobre o tempo de execução nas matrizes 1800 e 2000, a disparidade deve ser falada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72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Novamente citar a disparidade mas agora comparando os dois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17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Novamente citar a disparidade mas agora comparando os dois computadores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33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sobre as linha de tendencias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65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77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97244-24E8-4105-8295-A3B3764EF13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78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711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1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456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004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168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618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944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63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86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8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59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2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50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1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55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34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4CC720B-7255-4C42-B5FF-CE52AA1CAC0B}" type="datetimeFigureOut">
              <a:rPr lang="pt-BR" smtClean="0"/>
              <a:t>29/05/2022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3C79049-0C5A-43D0-AFF6-45EDC8AC7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54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2A151-2268-4D68-9411-CF1D9C25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Trabalho 02 - Cache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F6D047-11E2-422A-A0AF-BDDED2E4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Gabriel mazzuco </a:t>
            </a:r>
          </a:p>
          <a:p>
            <a:r>
              <a:rPr lang="pt-BR" dirty="0"/>
              <a:t>HELOISA ALVES</a:t>
            </a:r>
          </a:p>
        </p:txBody>
      </p:sp>
    </p:spTree>
    <p:extLst>
      <p:ext uri="{BB962C8B-B14F-4D97-AF65-F5344CB8AC3E}">
        <p14:creationId xmlns:p14="http://schemas.microsoft.com/office/powerpoint/2010/main" val="149213585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5910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normal (PC - Mazzuco)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0,9241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2,7528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5,4450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11,7410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21,3325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37,9916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62,9517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89,4696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1,3382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2,7503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5,8048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11,7534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21,0783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38,8962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60,3955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88,9452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0,2368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1,2690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2,4660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5,3941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12,6786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20,8908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35,8953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60,3142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88,5756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1,2537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2,7176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5,5414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12,0976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20,7684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37,5848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67,2037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88,7471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2,7972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5,7054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11,7001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20,7589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40,5228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61,6468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92,4899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2,7240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5,5628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11,4503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20,6351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38,4386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59,7136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91,5273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1,2115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2,4046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5,6554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11,4867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20,9028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37,3791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59,7971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94,7410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1,1859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11,6264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20,5983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37,6823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60,0730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94,5408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0,9558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2,7755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5,7015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11,3886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20,6118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39,4857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80,8751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87,9113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0,2374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1,2278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2,6648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5,4804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11,5598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20,3278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39,7933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65,3850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89,4364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63,84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90,64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55,9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207,9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383,7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638,4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906,4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1507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838191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normal (PC - Mazzuco) - PERFORMANCE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0,1082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1,2587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4,6395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6,3612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16,6039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24,4343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38,5622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0,1211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0,5827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1,2259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2,2130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3,7905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7,6145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13,0598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21,5995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40,3626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0,4703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1,1422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2,1744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4,5981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8,5244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11,4054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27,3049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40,8955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0,1017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0,4885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1,1080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2,2708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4,3215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9,0209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16,1522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24,3497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41,6236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0,2129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0,4606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1,1313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2,2256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4,5022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10,7127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12,4901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27,8860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39,2920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0,1258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0,4922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1,2076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4,3907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11,2234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11,3185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24,9617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41,1060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0,4730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1,1627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2,1768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4,4475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9,4013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16,1635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26,0360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39,2957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0,1390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0,5183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1,1369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2,1803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4,4043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14,8679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23,5433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42,5644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0,1854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0,5236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1,1471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2,1846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3,8463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6,2768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16,0074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27,1827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40,7715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0,1045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0,5207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1,1209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2,1815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4,3540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7,6204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13,5437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22,3149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41,8242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14,16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43,3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141,6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249,6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406,3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7182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933526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com M2 transposta (PC - Mazzuco)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1,2152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2,7056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11,1190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20,0648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36,3866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58,3246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85,4562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1,1755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2,7588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5,5925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11,2430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23,2943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36,7763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60,7612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90,0376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1,1240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2,8038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5,5336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10,9453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23,2634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37,2230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60,0237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86,1674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1,1559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2,5884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5,6786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11,2157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21,6980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36,6192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59,7482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86,0187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1,1885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2,7081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6,2710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11,4848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18,9005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37,4349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58,6144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87,2382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1,2511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2,6638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6,6190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10,8699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20,4974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36,4050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62,2618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86,3723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1,1065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2,6421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6,1764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11,1614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19,7305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36,7027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59,2322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90,1113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0,2396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1,2708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2,5265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5,5612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11,1315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20,5203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37,3000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61,3450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86,3888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1,1347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2,6530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5,5140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11,0920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20,9346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36,9280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60,6458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88,5697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1,1872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2,6558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5,6089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11,2812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21,0115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37,6067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59,4284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91,6254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36,94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58,2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209,9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369,4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878,0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0359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578230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com M2 transposta (PC - Mazzuco) - PERFORMANCE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0,5453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2,3055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4,0720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9,5197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9,8869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27,6206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38,6286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0,1518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0,5612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1,0940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2,2371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4,3525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9,1390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9,9780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22,2022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39,4310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0,1141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0,5099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1,0738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2,1857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4,2934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9,3293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10,3095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21,7666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41,4765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0,4612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1,1131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2,2663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4,2208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9,8491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10,4326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27,0093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40,1224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0,1019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0,4986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1,0749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2,4121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4,2608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9,6354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10,1424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24,0054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40,6759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0,4571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1,1264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2,5905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3,9438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6,2560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9,9365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27,6861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41,2635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0,4721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1,1520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2,4016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4,1437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8,5972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9,9866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22,3625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40,9562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0,1175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0,4706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1,0817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3,0435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4,0618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9,4629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10,7381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20,9446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40,2006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0,2101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0,5112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1,0913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2,7530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4,3797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8,4040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10,2950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20,8677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42,4964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1,0913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4,1930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8,7396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15,5944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27,0083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40,1980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8,89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107,3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241,5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405,4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81152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4046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normal (PC - Heloisa)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1,3752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3,2077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6,1230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11,9924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21,3661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37,2756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61,8610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93,3869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0,0429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1,2999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3,3758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6,0922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11,9344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38,0310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62,1846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88,6621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1,4226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3,3894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6,0348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12,4083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21,4884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39,1730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61,4040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87,7113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3,1145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6,0185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12,2207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21,5351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38,8562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61,5682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87,6637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1,4674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3,3244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6,1009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11,7677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21,4728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37,1966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60,7330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87,6713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0,3714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1,4001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3,3984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5,9497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12,1711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22,0937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38,0660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61,3197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88,3928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0,3251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1,3643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3,1715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5,9645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11,7564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21,4054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58,1194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61,2325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90,0649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0,2951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1,2499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3,3718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12,2921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21,4883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40,2277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61,1663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88,9666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3,3434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6,0801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12,4518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21,0746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38,4937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61,3873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88,0831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1,3926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3,2057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6,0981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12,2645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21,1521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38,5106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61,9383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89,2567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40,39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214,1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403,9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614,8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889,9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8911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91160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normal (PC - Heloisa) - PERFORMACE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1,0790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2,0903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4,3134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9,7590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24,4791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49,6427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81,4488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0,4382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1,1077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4,5183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9,6120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25,5759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49,9687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80,8398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0,4811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1,1128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2,0493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4,2130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9,8280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24,8630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50,6846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81,8936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0,4806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1,0792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2,0905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4,8089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10,1639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26,0028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51,0974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83,9766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1,0830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4,4605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10,0850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25,2793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51,3119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88,1802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1,0697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2,0682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4,2985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10,0518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26,0696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53,4465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82,8395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0,4526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1,0650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4,3207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10,1096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24,6799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53,5596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84,2541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0,4833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1,0861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4,8932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9,7044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25,9884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54,9141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83,6703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1,1872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4,6137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9,7952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25,3400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54,3762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81,6931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0,4880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1,1536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2,0876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4,6530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9,3256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28,2955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53,3022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83,8845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52,23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98,4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256,6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522,3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832,7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1233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37993"/>
              </p:ext>
            </p:extLst>
          </p:nvPr>
        </p:nvGraphicFramePr>
        <p:xfrm>
          <a:off x="1370105" y="128439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com M2 transposta (PC - Heloisa)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0,2702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1,3364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3,0073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20,8403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37,6100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61,1313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86,2934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1,3018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3,1208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6,0601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12,0545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21,2641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37,9992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60,4773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87,5200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1,3367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3,0242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6,1759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11,7786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21,0919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38,3601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60,1022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88,7084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1,3425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2,9825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5,8892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11,6591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21,0883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37,7365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60,6512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89,9285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1,3152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3,0551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6,1421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11,8284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21,4727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37,5608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60,4080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87,3173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1,3334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2,9640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5,9642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11,5694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21,0910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38,0997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60,2730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87,7521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0,2564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1,3810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3,0262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6,1766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11,7232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20,6008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39,0620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60,8344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88,9662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1,2291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2,8000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6,1092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11,8725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21,3004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37,8930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60,7680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88,0204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0,2730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1,3060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3,0374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5,8617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11,7845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21,3510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37,9043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61,0118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90,5623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0,2445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1,2737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3,0543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6,0509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11,6645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20,9329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38,6724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60,8232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89,6400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6,06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11,77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21,10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38,09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88,47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211,0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380,9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606,5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884,7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7734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757EFD0-870E-49CD-A0AA-7D502461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12608"/>
              </p:ext>
            </p:extLst>
          </p:nvPr>
        </p:nvGraphicFramePr>
        <p:xfrm>
          <a:off x="1370105" y="1396154"/>
          <a:ext cx="9546964" cy="428307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1011749">
                  <a:extLst>
                    <a:ext uri="{9D8B030D-6E8A-4147-A177-3AD203B41FA5}">
                      <a16:colId xmlns:a16="http://schemas.microsoft.com/office/drawing/2014/main" val="41072921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3012279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9437640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4250775951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2137406516"/>
                    </a:ext>
                  </a:extLst>
                </a:gridCol>
                <a:gridCol w="805569">
                  <a:extLst>
                    <a:ext uri="{9D8B030D-6E8A-4147-A177-3AD203B41FA5}">
                      <a16:colId xmlns:a16="http://schemas.microsoft.com/office/drawing/2014/main" val="1408193330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3683764731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622735209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1506802714"/>
                    </a:ext>
                  </a:extLst>
                </a:gridCol>
                <a:gridCol w="885490">
                  <a:extLst>
                    <a:ext uri="{9D8B030D-6E8A-4147-A177-3AD203B41FA5}">
                      <a16:colId xmlns:a16="http://schemas.microsoft.com/office/drawing/2014/main" val="2889707459"/>
                    </a:ext>
                  </a:extLst>
                </a:gridCol>
                <a:gridCol w="965410">
                  <a:extLst>
                    <a:ext uri="{9D8B030D-6E8A-4147-A177-3AD203B41FA5}">
                      <a16:colId xmlns:a16="http://schemas.microsoft.com/office/drawing/2014/main" val="2688700298"/>
                    </a:ext>
                  </a:extLst>
                </a:gridCol>
              </a:tblGrid>
              <a:tr h="30593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Multiplicação com M2 transposta (PC - Heloisa) - PERFORMACE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2116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4618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0,4286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0,9835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2,0628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4,4072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9,5300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24,6189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49,9598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78,7891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55555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0,4590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1,0006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4,2585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9,5004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25,2618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49,2951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79,8866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83713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0,4640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1,0030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2,0215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4,2279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9,6916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25,0095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49,6748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80,9645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609248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0,3979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0,9863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2,1240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4,0948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9,5617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26,0481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49,6558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83,0468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48498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0,9820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2,0436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4,1329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10,0124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24,7227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51,2024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84,6402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7394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0,9830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2,0633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4,1720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9,6664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25,7701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53,1735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84,7526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5579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0,0893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0,4743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1,0657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2,0579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4,2256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10,2273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24,8148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52,7086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85,2970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82596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0,4168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1,0688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2,1368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4,2639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9,5462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26,1348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51,4603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79,1413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38752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0,0860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0,9851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4,0146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9,6188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25,3737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52,6177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79,2901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19104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1,0306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2,0635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4,1686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10,1673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29,4489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51,8100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80,1011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69635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Média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2,07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25,72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51,16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81,59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831023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Tempo segundos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42,0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97,5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257,2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511,6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815,9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8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82553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E75C52-478A-4EC3-8002-BCAFED02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Gráficos</a:t>
            </a:r>
            <a:r>
              <a:rPr lang="en-US" sz="5400" dirty="0">
                <a:solidFill>
                  <a:schemeClr val="tx1"/>
                </a:solidFill>
              </a:rPr>
              <a:t> das </a:t>
            </a:r>
            <a:r>
              <a:rPr lang="en-US" sz="5400" dirty="0" err="1">
                <a:solidFill>
                  <a:schemeClr val="tx1"/>
                </a:solidFill>
              </a:rPr>
              <a:t>execuções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atoru Gojo Stickers | Redbubble">
            <a:extLst>
              <a:ext uri="{FF2B5EF4-FFF2-40B4-BE49-F238E27FC236}">
                <a16:creationId xmlns:a16="http://schemas.microsoft.com/office/drawing/2014/main" id="{3F96F587-709B-45BB-8151-6A2845AB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162" y="3851343"/>
            <a:ext cx="2870161" cy="28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AECB4D77-AA84-4E4F-A5AB-C7FD4E272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411826"/>
              </p:ext>
            </p:extLst>
          </p:nvPr>
        </p:nvGraphicFramePr>
        <p:xfrm>
          <a:off x="788938" y="1461824"/>
          <a:ext cx="10678383" cy="4388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350822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A9940-5F00-4F93-8B9C-8BAEF9BD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Computadores usados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991B59-A769-4FC7-99CA-32829B191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Mazzuco:</a:t>
            </a:r>
          </a:p>
          <a:p>
            <a:pPr lvl="1"/>
            <a:r>
              <a:rPr lang="pt-BR" dirty="0"/>
              <a:t>Processador: I5 7200u</a:t>
            </a:r>
          </a:p>
          <a:p>
            <a:pPr lvl="2"/>
            <a:r>
              <a:rPr lang="pt-BR" dirty="0"/>
              <a:t>L1: 128KiB; L2: 512KiB; L3: 3MiB</a:t>
            </a:r>
          </a:p>
          <a:p>
            <a:pPr lvl="1"/>
            <a:r>
              <a:rPr lang="pt-BR" dirty="0"/>
              <a:t>GeForce MX150</a:t>
            </a:r>
          </a:p>
          <a:p>
            <a:pPr lvl="1"/>
            <a:r>
              <a:rPr lang="pt-BR" dirty="0"/>
              <a:t>1 pente de 16 GB RAM (2400 MHz)</a:t>
            </a:r>
          </a:p>
          <a:p>
            <a:pPr lvl="1"/>
            <a:r>
              <a:rPr lang="pt-BR" dirty="0"/>
              <a:t>1 SSD </a:t>
            </a:r>
            <a:r>
              <a:rPr lang="pt-BR" dirty="0" err="1"/>
              <a:t>Sata</a:t>
            </a:r>
            <a:r>
              <a:rPr lang="pt-BR" dirty="0"/>
              <a:t> / SSD M2</a:t>
            </a:r>
          </a:p>
          <a:p>
            <a:pPr lvl="1"/>
            <a:r>
              <a:rPr lang="pt-BR" b="1" dirty="0"/>
              <a:t>Executado com </a:t>
            </a:r>
            <a:r>
              <a:rPr lang="pt-BR" b="1" dirty="0" err="1"/>
              <a:t>ThrottleStop</a:t>
            </a:r>
            <a:r>
              <a:rPr lang="pt-BR" b="1" dirty="0"/>
              <a:t> </a:t>
            </a:r>
          </a:p>
          <a:p>
            <a:r>
              <a:rPr lang="pt-BR" dirty="0"/>
              <a:t>Heloisa:</a:t>
            </a:r>
          </a:p>
          <a:p>
            <a:pPr lvl="1"/>
            <a:r>
              <a:rPr lang="pt-BR" dirty="0"/>
              <a:t>Processador: I5 7200u</a:t>
            </a:r>
          </a:p>
          <a:p>
            <a:pPr lvl="2"/>
            <a:r>
              <a:rPr lang="pt-BR" dirty="0"/>
              <a:t>L1: 128KiB; L2: 512KiB; L3: 3MiB</a:t>
            </a:r>
          </a:p>
          <a:p>
            <a:pPr lvl="1"/>
            <a:r>
              <a:rPr lang="pt-BR" dirty="0"/>
              <a:t>2 pente de 8 GB RAM (2400 MHz)</a:t>
            </a:r>
          </a:p>
          <a:p>
            <a:pPr lvl="1"/>
            <a:r>
              <a:rPr lang="pt-BR" dirty="0"/>
              <a:t>1 SSD M2 / HD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EBD1D0-BF99-49A7-9235-08BEBCE88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9727" y="4243527"/>
            <a:ext cx="262780" cy="2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268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D9EF114-89A0-44A7-9A5B-12EDD4CC6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28242"/>
              </p:ext>
            </p:extLst>
          </p:nvPr>
        </p:nvGraphicFramePr>
        <p:xfrm>
          <a:off x="788938" y="1461824"/>
          <a:ext cx="10790799" cy="4434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424912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6330288-39B9-4B9E-BCAC-4D8FB86BC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209230"/>
              </p:ext>
            </p:extLst>
          </p:nvPr>
        </p:nvGraphicFramePr>
        <p:xfrm>
          <a:off x="1452093" y="901232"/>
          <a:ext cx="9287814" cy="504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882468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B5BB04E-1B0D-40BC-B4CF-C0A098BF57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995674"/>
              </p:ext>
            </p:extLst>
          </p:nvPr>
        </p:nvGraphicFramePr>
        <p:xfrm>
          <a:off x="1333694" y="901232"/>
          <a:ext cx="9524612" cy="504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1591785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E3C4A5A4-F78B-4B03-826F-2C82F639A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079656"/>
              </p:ext>
            </p:extLst>
          </p:nvPr>
        </p:nvGraphicFramePr>
        <p:xfrm>
          <a:off x="643466" y="1973623"/>
          <a:ext cx="5395876" cy="2904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A9193162-9256-4E4A-953E-BCCB129D6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264616"/>
              </p:ext>
            </p:extLst>
          </p:nvPr>
        </p:nvGraphicFramePr>
        <p:xfrm>
          <a:off x="6096000" y="1974115"/>
          <a:ext cx="5376896" cy="2904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9197436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7F6BFDB9-E109-495B-851E-687CF573D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770495"/>
              </p:ext>
            </p:extLst>
          </p:nvPr>
        </p:nvGraphicFramePr>
        <p:xfrm>
          <a:off x="884249" y="1959093"/>
          <a:ext cx="5164168" cy="283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EF437CF-719A-4E32-9229-A2B125EF4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901439"/>
              </p:ext>
            </p:extLst>
          </p:nvPr>
        </p:nvGraphicFramePr>
        <p:xfrm>
          <a:off x="6143584" y="1959093"/>
          <a:ext cx="5193421" cy="2778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074928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E75C52-478A-4EC3-8002-BCAFED02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SpeedUp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higatsu wa kimi no uso kaori render by Koukochiisaki on DeviantArt">
            <a:extLst>
              <a:ext uri="{FF2B5EF4-FFF2-40B4-BE49-F238E27FC236}">
                <a16:creationId xmlns:a16="http://schemas.microsoft.com/office/drawing/2014/main" id="{7B578726-D66B-4E38-B4BF-B33BB9B9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" b="99556" l="999" r="92897">
                        <a14:foregroundMark x1="7991" y1="12648" x2="19534" y2="9541"/>
                        <a14:foregroundMark x1="11654" y1="16642" x2="999" y2="31805"/>
                        <a14:foregroundMark x1="999" y1="31805" x2="1443" y2="31509"/>
                        <a14:foregroundMark x1="22863" y1="16346" x2="27969" y2="3994"/>
                        <a14:foregroundMark x1="55827" y1="8284" x2="55827" y2="222"/>
                        <a14:foregroundMark x1="63263" y1="222" x2="57603" y2="2441"/>
                        <a14:foregroundMark x1="38624" y1="13831" x2="43285" y2="15680"/>
                        <a14:foregroundMark x1="42841" y1="15385" x2="45616" y2="13831"/>
                        <a14:foregroundMark x1="83685" y1="27441" x2="92897" y2="29956"/>
                        <a14:foregroundMark x1="44617" y1="84393" x2="48391" y2="94305"/>
                        <a14:foregroundMark x1="47392" y1="95858" x2="79356" y2="97263"/>
                        <a14:foregroundMark x1="79356" y1="97263" x2="81798" y2="95488"/>
                        <a14:foregroundMark x1="81798" y1="95488" x2="46504" y2="99556"/>
                        <a14:backgroundMark x1="19228" y1="9939" x2="25638" y2="7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39" y="3526200"/>
            <a:ext cx="1912776" cy="28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84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5433C4D-CBDC-434F-84E7-31779E368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08122"/>
              </p:ext>
            </p:extLst>
          </p:nvPr>
        </p:nvGraphicFramePr>
        <p:xfrm>
          <a:off x="1935679" y="2224886"/>
          <a:ext cx="8320641" cy="77152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77450">
                  <a:extLst>
                    <a:ext uri="{9D8B030D-6E8A-4147-A177-3AD203B41FA5}">
                      <a16:colId xmlns:a16="http://schemas.microsoft.com/office/drawing/2014/main" val="984418440"/>
                    </a:ext>
                  </a:extLst>
                </a:gridCol>
                <a:gridCol w="726109">
                  <a:extLst>
                    <a:ext uri="{9D8B030D-6E8A-4147-A177-3AD203B41FA5}">
                      <a16:colId xmlns:a16="http://schemas.microsoft.com/office/drawing/2014/main" val="934083425"/>
                    </a:ext>
                  </a:extLst>
                </a:gridCol>
                <a:gridCol w="726109">
                  <a:extLst>
                    <a:ext uri="{9D8B030D-6E8A-4147-A177-3AD203B41FA5}">
                      <a16:colId xmlns:a16="http://schemas.microsoft.com/office/drawing/2014/main" val="166506536"/>
                    </a:ext>
                  </a:extLst>
                </a:gridCol>
                <a:gridCol w="737110">
                  <a:extLst>
                    <a:ext uri="{9D8B030D-6E8A-4147-A177-3AD203B41FA5}">
                      <a16:colId xmlns:a16="http://schemas.microsoft.com/office/drawing/2014/main" val="1776266880"/>
                    </a:ext>
                  </a:extLst>
                </a:gridCol>
                <a:gridCol w="814123">
                  <a:extLst>
                    <a:ext uri="{9D8B030D-6E8A-4147-A177-3AD203B41FA5}">
                      <a16:colId xmlns:a16="http://schemas.microsoft.com/office/drawing/2014/main" val="2107850269"/>
                    </a:ext>
                  </a:extLst>
                </a:gridCol>
                <a:gridCol w="814123">
                  <a:extLst>
                    <a:ext uri="{9D8B030D-6E8A-4147-A177-3AD203B41FA5}">
                      <a16:colId xmlns:a16="http://schemas.microsoft.com/office/drawing/2014/main" val="1544701833"/>
                    </a:ext>
                  </a:extLst>
                </a:gridCol>
                <a:gridCol w="814123">
                  <a:extLst>
                    <a:ext uri="{9D8B030D-6E8A-4147-A177-3AD203B41FA5}">
                      <a16:colId xmlns:a16="http://schemas.microsoft.com/office/drawing/2014/main" val="2927370912"/>
                    </a:ext>
                  </a:extLst>
                </a:gridCol>
                <a:gridCol w="814123">
                  <a:extLst>
                    <a:ext uri="{9D8B030D-6E8A-4147-A177-3AD203B41FA5}">
                      <a16:colId xmlns:a16="http://schemas.microsoft.com/office/drawing/2014/main" val="3759091613"/>
                    </a:ext>
                  </a:extLst>
                </a:gridCol>
                <a:gridCol w="814123">
                  <a:extLst>
                    <a:ext uri="{9D8B030D-6E8A-4147-A177-3AD203B41FA5}">
                      <a16:colId xmlns:a16="http://schemas.microsoft.com/office/drawing/2014/main" val="2147895546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588170636"/>
                    </a:ext>
                  </a:extLst>
                </a:gridCol>
                <a:gridCol w="891135">
                  <a:extLst>
                    <a:ext uri="{9D8B030D-6E8A-4147-A177-3AD203B41FA5}">
                      <a16:colId xmlns:a16="http://schemas.microsoft.com/office/drawing/2014/main" val="2305658445"/>
                    </a:ext>
                  </a:extLst>
                </a:gridCol>
              </a:tblGrid>
              <a:tr h="200025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SpeedUp</a:t>
                      </a:r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(PC - Mazzuco)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47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5572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6174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Performace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3320531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D999EC0-1E50-404F-AB76-B0920BEA6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50693"/>
              </p:ext>
            </p:extLst>
          </p:nvPr>
        </p:nvGraphicFramePr>
        <p:xfrm>
          <a:off x="1959471" y="4146070"/>
          <a:ext cx="8368226" cy="7905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77786">
                  <a:extLst>
                    <a:ext uri="{9D8B030D-6E8A-4147-A177-3AD203B41FA5}">
                      <a16:colId xmlns:a16="http://schemas.microsoft.com/office/drawing/2014/main" val="2119716456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304145794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2170654575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1060570579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3331056009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1034242402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1706447912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3636586347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3371571202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386092078"/>
                    </a:ext>
                  </a:extLst>
                </a:gridCol>
                <a:gridCol w="749044">
                  <a:extLst>
                    <a:ext uri="{9D8B030D-6E8A-4147-A177-3AD203B41FA5}">
                      <a16:colId xmlns:a16="http://schemas.microsoft.com/office/drawing/2014/main" val="823591573"/>
                    </a:ext>
                  </a:extLst>
                </a:gridCol>
              </a:tblGrid>
              <a:tr h="200025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SpeedUp (PC - Heloisa)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709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Execuções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82078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Normal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4931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Performace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4298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48037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ECB8084-CB07-4E50-A9B3-35FD97478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240436"/>
              </p:ext>
            </p:extLst>
          </p:nvPr>
        </p:nvGraphicFramePr>
        <p:xfrm>
          <a:off x="1792896" y="1436310"/>
          <a:ext cx="8701376" cy="3979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5701178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D78F9AB7-B6A5-452D-B608-97A1A1A108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049666"/>
              </p:ext>
            </p:extLst>
          </p:nvPr>
        </p:nvGraphicFramePr>
        <p:xfrm>
          <a:off x="1804851" y="1423999"/>
          <a:ext cx="8582297" cy="400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36298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E75C52-478A-4EC3-8002-BCAFED02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Valgrind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in de GothCoffeeCakes en BLACK CLOVER | Personajes de anime, Dibujos de  anime, Dibujos bonitos de animales">
            <a:extLst>
              <a:ext uri="{FF2B5EF4-FFF2-40B4-BE49-F238E27FC236}">
                <a16:creationId xmlns:a16="http://schemas.microsoft.com/office/drawing/2014/main" id="{6D8C4034-2E0C-43FE-B7A6-0E7F7188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64" b="92818" l="8455" r="90455">
                        <a14:foregroundMark x1="8636" y1="73364" x2="8636" y2="73364"/>
                        <a14:foregroundMark x1="26182" y1="76545" x2="36455" y2="81818"/>
                        <a14:foregroundMark x1="36455" y1="81818" x2="36818" y2="82364"/>
                        <a14:foregroundMark x1="21182" y1="82182" x2="73455" y2="87364"/>
                        <a14:foregroundMark x1="76545" y1="86000" x2="58182" y2="84909"/>
                        <a14:foregroundMark x1="69727" y1="84545" x2="74091" y2="83909"/>
                        <a14:foregroundMark x1="74909" y1="83909" x2="78545" y2="83727"/>
                        <a14:foregroundMark x1="79000" y1="82182" x2="82909" y2="77273"/>
                        <a14:foregroundMark x1="90545" y1="73182" x2="90273" y2="71091"/>
                        <a14:foregroundMark x1="51182" y1="89455" x2="36727" y2="89364"/>
                        <a14:foregroundMark x1="27000" y1="87727" x2="19455" y2="83727"/>
                        <a14:foregroundMark x1="19455" y1="84909" x2="22364" y2="87909"/>
                        <a14:foregroundMark x1="27000" y1="92455" x2="27273" y2="92909"/>
                        <a14:foregroundMark x1="37909" y1="85818" x2="27545" y2="86636"/>
                        <a14:foregroundMark x1="22455" y1="88182" x2="25455" y2="90091"/>
                        <a14:foregroundMark x1="46818" y1="44000" x2="52909" y2="45091"/>
                        <a14:foregroundMark x1="54455" y1="44273" x2="47727" y2="45455"/>
                        <a14:foregroundMark x1="46636" y1="44909" x2="44182" y2="42545"/>
                        <a14:foregroundMark x1="22727" y1="43091" x2="30909" y2="45273"/>
                        <a14:foregroundMark x1="30909" y1="45273" x2="30364" y2="42091"/>
                        <a14:foregroundMark x1="22636" y1="43091" x2="25364" y2="46182"/>
                        <a14:foregroundMark x1="41364" y1="9364" x2="42545" y2="9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30" y="4040073"/>
            <a:ext cx="2502763" cy="250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365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Código – Declaração das matrizes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36A4B34-68ED-4052-AA03-D91CD4256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577" y="2436672"/>
            <a:ext cx="5734845" cy="390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6891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BF16F2-C388-498B-9707-A1B83AAA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676" y="1766656"/>
            <a:ext cx="5017418" cy="31784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B78B19-444D-45FE-8F88-28180E93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849" y="1766656"/>
            <a:ext cx="5024658" cy="3178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9096B0C-B802-4F93-8A89-EF4CF799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4444" y="-1103505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Normal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4586596-9D89-49D1-B595-85A2BA44B786}"/>
              </a:ext>
            </a:extLst>
          </p:cNvPr>
          <p:cNvSpPr txBox="1">
            <a:spLocks/>
          </p:cNvSpPr>
          <p:nvPr/>
        </p:nvSpPr>
        <p:spPr bwMode="gray">
          <a:xfrm>
            <a:off x="4271349" y="-1118051"/>
            <a:ext cx="8825658" cy="2870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Transposta</a:t>
            </a:r>
          </a:p>
        </p:txBody>
      </p:sp>
    </p:spTree>
    <p:extLst>
      <p:ext uri="{BB962C8B-B14F-4D97-AF65-F5344CB8AC3E}">
        <p14:creationId xmlns:p14="http://schemas.microsoft.com/office/powerpoint/2010/main" val="148294227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E75C52-478A-4EC3-8002-BCAFED02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-1248302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Conclusões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00+ images about Anime ْ✩ , Gif ; on We Heart It | See more about gif,  anime and anime girl">
            <a:extLst>
              <a:ext uri="{FF2B5EF4-FFF2-40B4-BE49-F238E27FC236}">
                <a16:creationId xmlns:a16="http://schemas.microsoft.com/office/drawing/2014/main" id="{2826D6E6-7B97-4456-B872-44681380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44" y="2095148"/>
            <a:ext cx="5974112" cy="334361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B3B3F9F-38D3-497E-BD30-19E5FBE8408C}"/>
              </a:ext>
            </a:extLst>
          </p:cNvPr>
          <p:cNvSpPr txBox="1">
            <a:spLocks/>
          </p:cNvSpPr>
          <p:nvPr/>
        </p:nvSpPr>
        <p:spPr bwMode="gray">
          <a:xfrm>
            <a:off x="1683171" y="5850317"/>
            <a:ext cx="8825658" cy="448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Arigatō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āl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dé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mǎ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lǎoshī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90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Código – Aleatorização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01D6BE0-0DB0-4D8E-935A-63D90F46A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485" y="2603499"/>
            <a:ext cx="6287744" cy="365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5424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Código – Multiplicação das matrizes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3F36184-6A39-471E-AEE6-615D41BA3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943" y="2817845"/>
            <a:ext cx="8088114" cy="2929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82183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Código – Transposição da matriz M2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E2DAE3C3-DE0E-4571-8E24-CB7EAC791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650" y="3032449"/>
            <a:ext cx="7638717" cy="2257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4041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Validação das matrizes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836010-2D8F-461B-807A-C192937B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Foi utilizado prints no console e arquivo</a:t>
            </a:r>
          </a:p>
          <a:p>
            <a:pPr lvl="1"/>
            <a:r>
              <a:rPr lang="pt-BR" dirty="0"/>
              <a:t>Validação feita no https://pt.planetcalc.com/1208/</a:t>
            </a:r>
          </a:p>
        </p:txBody>
      </p:sp>
    </p:spTree>
    <p:extLst>
      <p:ext uri="{BB962C8B-B14F-4D97-AF65-F5344CB8AC3E}">
        <p14:creationId xmlns:p14="http://schemas.microsoft.com/office/powerpoint/2010/main" val="12177984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01D9-7086-4684-8B81-92669B3D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035"/>
            <a:ext cx="8761413" cy="706964"/>
          </a:xfrm>
        </p:spPr>
        <p:txBody>
          <a:bodyPr/>
          <a:lstStyle/>
          <a:p>
            <a:r>
              <a:rPr lang="pt-BR" dirty="0"/>
              <a:t>Como foi feito a execução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836010-2D8F-461B-807A-C192937B0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 compilação normal, foi usando:</a:t>
            </a:r>
          </a:p>
          <a:p>
            <a:pPr lvl="1"/>
            <a:r>
              <a:rPr lang="pt-BR" dirty="0" err="1"/>
              <a:t>gcc</a:t>
            </a:r>
            <a:r>
              <a:rPr lang="pt-BR" dirty="0"/>
              <a:t> </a:t>
            </a:r>
            <a:r>
              <a:rPr lang="pt-BR" dirty="0" err="1"/>
              <a:t>main.c</a:t>
            </a:r>
            <a:r>
              <a:rPr lang="pt-BR" dirty="0"/>
              <a:t> –o main</a:t>
            </a:r>
          </a:p>
          <a:p>
            <a:pPr lvl="1"/>
            <a:endParaRPr lang="pt-BR" dirty="0"/>
          </a:p>
          <a:p>
            <a:r>
              <a:rPr lang="pt-BR" dirty="0"/>
              <a:t>Para a compilação com performance, foi usando:</a:t>
            </a:r>
          </a:p>
          <a:p>
            <a:pPr lvl="1"/>
            <a:r>
              <a:rPr lang="pt-BR" dirty="0" err="1"/>
              <a:t>gcc</a:t>
            </a:r>
            <a:r>
              <a:rPr lang="pt-BR" dirty="0"/>
              <a:t> </a:t>
            </a:r>
            <a:r>
              <a:rPr lang="pt-BR" dirty="0" err="1"/>
              <a:t>main.c</a:t>
            </a:r>
            <a:r>
              <a:rPr lang="pt-BR" dirty="0"/>
              <a:t> –o main </a:t>
            </a:r>
            <a:r>
              <a:rPr lang="pt-BR" b="1" dirty="0"/>
              <a:t>–O3</a:t>
            </a:r>
          </a:p>
          <a:p>
            <a:pPr lvl="1"/>
            <a:endParaRPr lang="pt-BR" b="1" dirty="0"/>
          </a:p>
          <a:p>
            <a:r>
              <a:rPr lang="pt-BR" dirty="0"/>
              <a:t>Para uma execução, utilizamos um </a:t>
            </a:r>
            <a:r>
              <a:rPr lang="pt-BR" b="1" dirty="0"/>
              <a:t>script</a:t>
            </a:r>
            <a:r>
              <a:rPr lang="pt-BR" dirty="0"/>
              <a:t> para a </a:t>
            </a:r>
            <a:r>
              <a:rPr lang="pt-BR" i="1" dirty="0"/>
              <a:t>execução de 200 a 2000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556664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E75C52-478A-4EC3-8002-BCAFED02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Execuções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ickers Para Whatsapp Anime, HD Png Download , Transparent Png Image -  PNGitem">
            <a:extLst>
              <a:ext uri="{FF2B5EF4-FFF2-40B4-BE49-F238E27FC236}">
                <a16:creationId xmlns:a16="http://schemas.microsoft.com/office/drawing/2014/main" id="{B8EA2F61-CA70-4945-BE64-8406E4B0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76" b="90735" l="10000" r="90000">
                        <a14:foregroundMark x1="39767" y1="86471" x2="37558" y2="90294"/>
                        <a14:foregroundMark x1="42442" y1="89853" x2="47907" y2="90882"/>
                        <a14:foregroundMark x1="50581" y1="8676" x2="50581" y2="8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74" y="3673051"/>
            <a:ext cx="3629910" cy="28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4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– Sala da Diretoria]]</Template>
  <TotalTime>314</TotalTime>
  <Words>1648</Words>
  <Application>Microsoft Office PowerPoint</Application>
  <PresentationFormat>Widescreen</PresentationFormat>
  <Paragraphs>1291</Paragraphs>
  <Slides>31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Roboto</vt:lpstr>
      <vt:lpstr>Wingdings 3</vt:lpstr>
      <vt:lpstr>Íon - Sala da Diretoria</vt:lpstr>
      <vt:lpstr>Trabalho 02 - Cache</vt:lpstr>
      <vt:lpstr>Computadores usados</vt:lpstr>
      <vt:lpstr>Código – Declaração das matrizes</vt:lpstr>
      <vt:lpstr>Código – Aleatorização</vt:lpstr>
      <vt:lpstr>Código – Multiplicação das matrizes</vt:lpstr>
      <vt:lpstr>Código – Transposição da matriz M2</vt:lpstr>
      <vt:lpstr>Validação das matrizes</vt:lpstr>
      <vt:lpstr>Como foi feito a execução</vt:lpstr>
      <vt:lpstr>Execuções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Gráficos das execuções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SpeedUp</vt:lpstr>
      <vt:lpstr>Apresentação do PowerPoint</vt:lpstr>
      <vt:lpstr>Apresentação do PowerPoint</vt:lpstr>
      <vt:lpstr>Apresentação do PowerPoint</vt:lpstr>
      <vt:lpstr>Valgrind</vt:lpstr>
      <vt:lpstr>Normal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02 - Cache</dc:title>
  <dc:creator>Gabriel Mazzuco</dc:creator>
  <cp:lastModifiedBy>Gabriel Mazzuco</cp:lastModifiedBy>
  <cp:revision>14</cp:revision>
  <dcterms:created xsi:type="dcterms:W3CDTF">2022-05-17T18:37:41Z</dcterms:created>
  <dcterms:modified xsi:type="dcterms:W3CDTF">2022-05-29T21:30:39Z</dcterms:modified>
</cp:coreProperties>
</file>